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ACEC"/>
    <a:srgbClr val="0000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65"/>
    <p:restoredTop sz="94637"/>
  </p:normalViewPr>
  <p:slideViewPr>
    <p:cSldViewPr snapToGrid="0" snapToObjects="1">
      <p:cViewPr>
        <p:scale>
          <a:sx n="160" d="100"/>
          <a:sy n="160" d="100"/>
        </p:scale>
        <p:origin x="57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99157C52-5B72-F84C-AB19-480D07D2578D}" type="slidenum">
              <a:rPr lang="en-US" smtClean="0"/>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1434930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040C9F-08B0-734C-BFB8-7B91D926CC44}"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64122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034913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321591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560542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27559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477280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589727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70049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638398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040C9F-08B0-734C-BFB8-7B91D926CC44}"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72811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040C9F-08B0-734C-BFB8-7B91D926CC44}"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02495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040C9F-08B0-734C-BFB8-7B91D926CC44}" type="datetimeFigureOut">
              <a:rPr lang="en-US" smtClean="0"/>
              <a:t>11/30/16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369779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040C9F-08B0-734C-BFB8-7B91D926CC44}" type="datetimeFigureOut">
              <a:rPr lang="en-US" smtClean="0"/>
              <a:t>11/30/16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861411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040C9F-08B0-734C-BFB8-7B91D926CC44}" type="datetimeFigureOut">
              <a:rPr lang="en-US" smtClean="0"/>
              <a:t>11/30/16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549328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040C9F-08B0-734C-BFB8-7B91D926CC44}"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1326072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040C9F-08B0-734C-BFB8-7B91D926CC44}"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57C52-5B72-F84C-AB19-480D07D2578D}" type="slidenum">
              <a:rPr lang="en-US" smtClean="0"/>
              <a:t>‹#›</a:t>
            </a:fld>
            <a:endParaRPr lang="en-US"/>
          </a:p>
        </p:txBody>
      </p:sp>
    </p:spTree>
    <p:extLst>
      <p:ext uri="{BB962C8B-B14F-4D97-AF65-F5344CB8AC3E}">
        <p14:creationId xmlns:p14="http://schemas.microsoft.com/office/powerpoint/2010/main" val="7223114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040C9F-08B0-734C-BFB8-7B91D926CC44}" type="datetimeFigureOut">
              <a:rPr lang="en-US" smtClean="0"/>
              <a:t>11/30/16</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157C52-5B72-F84C-AB19-480D07D2578D}" type="slidenum">
              <a:rPr lang="en-US" smtClean="0"/>
              <a:t>‹#›</a:t>
            </a:fld>
            <a:endParaRPr lang="en-US"/>
          </a:p>
        </p:txBody>
      </p:sp>
    </p:spTree>
    <p:extLst>
      <p:ext uri="{BB962C8B-B14F-4D97-AF65-F5344CB8AC3E}">
        <p14:creationId xmlns:p14="http://schemas.microsoft.com/office/powerpoint/2010/main" val="78307935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slide" Target="slide4.xml"/></Relationships>
</file>

<file path=ppt/slides/_rels/slide10.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1.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2.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3.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4.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5.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6.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5" Type="http://schemas.openxmlformats.org/officeDocument/2006/relationships/slide" Target="slide3.xml"/><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openxmlformats.org/officeDocument/2006/relationships/slide" Target="slide1.xml"/><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6.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7.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8.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9.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15.xml"/><Relationship Id="rId13" Type="http://schemas.openxmlformats.org/officeDocument/2006/relationships/slide" Target="slide16.xml"/><Relationship Id="rId14" Type="http://schemas.openxmlformats.org/officeDocument/2006/relationships/slide" Target="slide5.xml"/><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971" y="1142106"/>
            <a:ext cx="3731142" cy="4008127"/>
          </a:xfrm>
          <a:prstGeom prst="rect">
            <a:avLst/>
          </a:prstGeom>
        </p:spPr>
      </p:pic>
      <p:sp>
        <p:nvSpPr>
          <p:cNvPr id="4" name="Oval 3"/>
          <p:cNvSpPr/>
          <p:nvPr/>
        </p:nvSpPr>
        <p:spPr>
          <a:xfrm>
            <a:off x="3086098" y="1685112"/>
            <a:ext cx="2971800" cy="2971800"/>
          </a:xfrm>
          <a:prstGeom prst="ellipse">
            <a:avLst/>
          </a:prstGeom>
          <a:solidFill>
            <a:srgbClr val="0000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W2W</a:t>
            </a:r>
          </a:p>
          <a:p>
            <a:pPr algn="ctr"/>
            <a:r>
              <a:rPr lang="en-US" sz="3200" dirty="0" smtClean="0"/>
              <a:t>Scheduling</a:t>
            </a:r>
            <a:endParaRPr lang="en-US" sz="3200" dirty="0"/>
          </a:p>
        </p:txBody>
      </p:sp>
      <p:sp>
        <p:nvSpPr>
          <p:cNvPr id="2" name="Flowchart: Document 1"/>
          <p:cNvSpPr/>
          <p:nvPr/>
        </p:nvSpPr>
        <p:spPr>
          <a:xfrm>
            <a:off x="0" y="-64066"/>
            <a:ext cx="9144000" cy="998375"/>
          </a:xfrm>
          <a:prstGeom prst="flowChartDocument">
            <a:avLst/>
          </a:prstGeom>
          <a:solidFill>
            <a:srgbClr val="0000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ocument 11"/>
          <p:cNvSpPr/>
          <p:nvPr/>
        </p:nvSpPr>
        <p:spPr>
          <a:xfrm flipH="1" flipV="1">
            <a:off x="0" y="5885069"/>
            <a:ext cx="9144000" cy="998375"/>
          </a:xfrm>
          <a:prstGeom prst="flowChartDocument">
            <a:avLst/>
          </a:prstGeom>
          <a:solidFill>
            <a:srgbClr val="0000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hlinkClick r:id="rId3" action="ppaction://hlinksldjump"/>
          </p:cNvPr>
          <p:cNvSpPr/>
          <p:nvPr/>
        </p:nvSpPr>
        <p:spPr>
          <a:xfrm>
            <a:off x="3023884" y="5101740"/>
            <a:ext cx="3096229" cy="457999"/>
          </a:xfrm>
          <a:prstGeom prst="roundRect">
            <a:avLst/>
          </a:prstGeom>
          <a:solidFill>
            <a:srgbClr val="000046"/>
          </a:solidFill>
          <a:effectLst>
            <a:outerShdw blurRad="50800" dist="25400" dir="5400000" algn="ctr" rotWithShape="0">
              <a:schemeClr val="tx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to Begin</a:t>
            </a:r>
            <a:endParaRPr lang="en-US" dirty="0"/>
          </a:p>
        </p:txBody>
      </p:sp>
    </p:spTree>
    <p:extLst>
      <p:ext uri="{BB962C8B-B14F-4D97-AF65-F5344CB8AC3E}">
        <p14:creationId xmlns:p14="http://schemas.microsoft.com/office/powerpoint/2010/main" val="19032090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7" name="Group 6"/>
          <p:cNvGrpSpPr/>
          <p:nvPr/>
        </p:nvGrpSpPr>
        <p:grpSpPr>
          <a:xfrm>
            <a:off x="0" y="1192192"/>
            <a:ext cx="8218025" cy="306657"/>
            <a:chOff x="0" y="1192192"/>
            <a:chExt cx="8218025" cy="306657"/>
          </a:xfrm>
        </p:grpSpPr>
        <p:sp>
          <p:nvSpPr>
            <p:cNvPr id="8" name="Rectangle 7"/>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Document 20"/>
          <p:cNvSpPr/>
          <p:nvPr/>
        </p:nvSpPr>
        <p:spPr>
          <a:xfrm flipH="1" flipV="1">
            <a:off x="0" y="543194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23" name="TextBox 22"/>
          <p:cNvSpPr txBox="1"/>
          <p:nvPr/>
        </p:nvSpPr>
        <p:spPr>
          <a:xfrm>
            <a:off x="2754407" y="5715000"/>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nvGrpSpPr>
          <p:cNvPr id="30" name="Group 29"/>
          <p:cNvGrpSpPr/>
          <p:nvPr/>
        </p:nvGrpSpPr>
        <p:grpSpPr>
          <a:xfrm>
            <a:off x="3356657" y="4017141"/>
            <a:ext cx="5324355" cy="1115236"/>
            <a:chOff x="3356657" y="4017141"/>
            <a:chExt cx="5324355" cy="1115236"/>
          </a:xfrm>
        </p:grpSpPr>
        <p:sp>
          <p:nvSpPr>
            <p:cNvPr id="31" name="Freeform 30"/>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Just like the week schedule, this view has more information than the week view. </a:t>
              </a:r>
            </a:p>
            <a:p>
              <a:pPr marL="0" lvl="1" algn="l" defTabSz="488950">
                <a:lnSpc>
                  <a:spcPct val="90000"/>
                </a:lnSpc>
                <a:spcBef>
                  <a:spcPct val="0"/>
                </a:spcBef>
                <a:spcAft>
                  <a:spcPct val="15000"/>
                </a:spcAft>
              </a:pPr>
              <a:r>
                <a:rPr lang="en-US" sz="1100" dirty="0" smtClean="0"/>
                <a:t>Here, you can see who is working any day of the current month-or you can change the month by using the arrow buttons next to the month name)</a:t>
              </a:r>
              <a:endParaRPr lang="en-US" sz="1100" kern="1200" dirty="0"/>
            </a:p>
          </p:txBody>
        </p:sp>
        <p:sp>
          <p:nvSpPr>
            <p:cNvPr id="32" name="Freeform 31"/>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Everyone’s Schedule - Month</a:t>
              </a:r>
              <a:endParaRPr lang="en-US" sz="1100" kern="1200" dirty="0"/>
            </a:p>
          </p:txBody>
        </p:sp>
      </p:grpSp>
    </p:spTree>
    <p:extLst>
      <p:ext uri="{BB962C8B-B14F-4D97-AF65-F5344CB8AC3E}">
        <p14:creationId xmlns:p14="http://schemas.microsoft.com/office/powerpoint/2010/main" val="1415456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8" name="Group 7"/>
          <p:cNvGrpSpPr/>
          <p:nvPr/>
        </p:nvGrpSpPr>
        <p:grpSpPr>
          <a:xfrm>
            <a:off x="0" y="1192192"/>
            <a:ext cx="8218025" cy="306657"/>
            <a:chOff x="0" y="1192192"/>
            <a:chExt cx="8218025" cy="306657"/>
          </a:xfrm>
        </p:grpSpPr>
        <p:sp>
          <p:nvSpPr>
            <p:cNvPr id="9" name="Rectangle 8"/>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0" y="4273952"/>
            <a:ext cx="9144000" cy="2599038"/>
            <a:chOff x="0" y="4273952"/>
            <a:chExt cx="9144000" cy="2599038"/>
          </a:xfrm>
        </p:grpSpPr>
        <p:sp>
          <p:nvSpPr>
            <p:cNvPr id="22" name="Document 21"/>
            <p:cNvSpPr/>
            <p:nvPr/>
          </p:nvSpPr>
          <p:spPr>
            <a:xfrm flipH="1" flipV="1">
              <a:off x="0" y="543194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24" name="TextBox 23"/>
            <p:cNvSpPr txBox="1"/>
            <p:nvPr/>
          </p:nvSpPr>
          <p:spPr>
            <a:xfrm>
              <a:off x="2754407" y="5715000"/>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grpSp>
        <p:nvGrpSpPr>
          <p:cNvPr id="26" name="Group 25"/>
          <p:cNvGrpSpPr/>
          <p:nvPr/>
        </p:nvGrpSpPr>
        <p:grpSpPr>
          <a:xfrm>
            <a:off x="3356657" y="4017141"/>
            <a:ext cx="5324355" cy="1115236"/>
            <a:chOff x="3356657" y="4017141"/>
            <a:chExt cx="5324355" cy="1115236"/>
          </a:xfrm>
        </p:grpSpPr>
        <p:sp>
          <p:nvSpPr>
            <p:cNvPr id="27" name="Freeform 26"/>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The </a:t>
              </a:r>
              <a:r>
                <a:rPr lang="en-US" sz="1100" b="1" kern="1200" dirty="0" smtClean="0"/>
                <a:t>Chart View</a:t>
              </a:r>
              <a:r>
                <a:rPr lang="en-US" sz="1100" kern="1200" dirty="0" smtClean="0"/>
                <a:t> calendar shows just the center that is staff is scheduled to work for. </a:t>
              </a:r>
              <a:endParaRPr lang="en-US" sz="1100" dirty="0"/>
            </a:p>
            <a:p>
              <a:pPr marL="0" lvl="1" algn="l" defTabSz="488950">
                <a:lnSpc>
                  <a:spcPct val="90000"/>
                </a:lnSpc>
                <a:spcBef>
                  <a:spcPct val="0"/>
                </a:spcBef>
                <a:spcAft>
                  <a:spcPct val="15000"/>
                </a:spcAft>
              </a:pPr>
              <a:r>
                <a:rPr lang="en-US" sz="1100" kern="1200" dirty="0" smtClean="0"/>
                <a:t>This may be different based on your location and the tags your manager chooses to use.</a:t>
              </a:r>
              <a:endParaRPr lang="en-US" sz="1100" kern="1200" dirty="0"/>
            </a:p>
          </p:txBody>
        </p:sp>
        <p:sp>
          <p:nvSpPr>
            <p:cNvPr id="28" name="Freeform 27"/>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Everyone’s </a:t>
              </a:r>
              <a:r>
                <a:rPr lang="en-US" sz="1100" kern="1200" smtClean="0"/>
                <a:t>Schedule - Chart</a:t>
              </a:r>
              <a:endParaRPr lang="en-US" sz="1100" kern="1200" dirty="0"/>
            </a:p>
          </p:txBody>
        </p:sp>
      </p:grpSp>
    </p:spTree>
    <p:extLst>
      <p:ext uri="{BB962C8B-B14F-4D97-AF65-F5344CB8AC3E}">
        <p14:creationId xmlns:p14="http://schemas.microsoft.com/office/powerpoint/2010/main" val="383112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7" name="Group 6"/>
          <p:cNvGrpSpPr/>
          <p:nvPr/>
        </p:nvGrpSpPr>
        <p:grpSpPr>
          <a:xfrm>
            <a:off x="0" y="1192192"/>
            <a:ext cx="8218025" cy="306657"/>
            <a:chOff x="0" y="1192192"/>
            <a:chExt cx="8218025" cy="306657"/>
          </a:xfrm>
        </p:grpSpPr>
        <p:sp>
          <p:nvSpPr>
            <p:cNvPr id="8" name="Rectangle 7"/>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2754407" y="5715000"/>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nvGrpSpPr>
          <p:cNvPr id="36" name="Group 35"/>
          <p:cNvGrpSpPr/>
          <p:nvPr/>
        </p:nvGrpSpPr>
        <p:grpSpPr>
          <a:xfrm>
            <a:off x="0" y="4308154"/>
            <a:ext cx="9144000" cy="2555606"/>
            <a:chOff x="0" y="4308154"/>
            <a:chExt cx="9144000" cy="2555606"/>
          </a:xfrm>
        </p:grpSpPr>
        <p:sp>
          <p:nvSpPr>
            <p:cNvPr id="33" name="Document 32"/>
            <p:cNvSpPr/>
            <p:nvPr/>
          </p:nvSpPr>
          <p:spPr>
            <a:xfrm flipH="1" flipV="1">
              <a:off x="0" y="542271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09501" y="4308154"/>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35" name="TextBox 34"/>
            <p:cNvSpPr txBox="1"/>
            <p:nvPr/>
          </p:nvSpPr>
          <p:spPr>
            <a:xfrm>
              <a:off x="2797690" y="5749202"/>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grpSp>
        <p:nvGrpSpPr>
          <p:cNvPr id="41" name="Group 40"/>
          <p:cNvGrpSpPr/>
          <p:nvPr/>
        </p:nvGrpSpPr>
        <p:grpSpPr>
          <a:xfrm>
            <a:off x="3356657" y="4017141"/>
            <a:ext cx="5324355" cy="1115236"/>
            <a:chOff x="3356657" y="4017141"/>
            <a:chExt cx="5324355" cy="1115236"/>
          </a:xfrm>
        </p:grpSpPr>
        <p:sp>
          <p:nvSpPr>
            <p:cNvPr id="42" name="Freeform 41"/>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The </a:t>
              </a:r>
              <a:r>
                <a:rPr lang="en-US" sz="1100" b="1" kern="1200" dirty="0" smtClean="0"/>
                <a:t>In-Out</a:t>
              </a:r>
              <a:r>
                <a:rPr lang="en-US" sz="1100" kern="1200" dirty="0" smtClean="0"/>
                <a:t> view provides a simple look at just the shift times of each employee.</a:t>
              </a:r>
              <a:endParaRPr lang="en-US" sz="1100" kern="1200" dirty="0"/>
            </a:p>
          </p:txBody>
        </p:sp>
        <p:sp>
          <p:nvSpPr>
            <p:cNvPr id="43" name="Freeform 42"/>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Everyone’s Schedule </a:t>
              </a:r>
              <a:r>
                <a:rPr lang="mr-IN" sz="1100" kern="1200" dirty="0" smtClean="0"/>
                <a:t>–</a:t>
              </a:r>
              <a:r>
                <a:rPr lang="en-US" sz="1100" kern="1200" dirty="0" smtClean="0"/>
                <a:t> In/Out</a:t>
              </a:r>
              <a:endParaRPr lang="en-US" sz="1100" kern="1200" dirty="0"/>
            </a:p>
          </p:txBody>
        </p:sp>
      </p:grpSp>
    </p:spTree>
    <p:extLst>
      <p:ext uri="{BB962C8B-B14F-4D97-AF65-F5344CB8AC3E}">
        <p14:creationId xmlns:p14="http://schemas.microsoft.com/office/powerpoint/2010/main" val="1391140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7" name="Group 6"/>
          <p:cNvGrpSpPr/>
          <p:nvPr/>
        </p:nvGrpSpPr>
        <p:grpSpPr>
          <a:xfrm>
            <a:off x="0" y="1192192"/>
            <a:ext cx="8218025" cy="306657"/>
            <a:chOff x="0" y="1192192"/>
            <a:chExt cx="8218025" cy="306657"/>
          </a:xfrm>
        </p:grpSpPr>
        <p:sp>
          <p:nvSpPr>
            <p:cNvPr id="8" name="Rectangle 7"/>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0" y="4308154"/>
            <a:ext cx="9144000" cy="2555606"/>
            <a:chOff x="0" y="4308154"/>
            <a:chExt cx="9144000" cy="2555606"/>
          </a:xfrm>
        </p:grpSpPr>
        <p:sp>
          <p:nvSpPr>
            <p:cNvPr id="25" name="Document 24"/>
            <p:cNvSpPr/>
            <p:nvPr/>
          </p:nvSpPr>
          <p:spPr>
            <a:xfrm flipH="1" flipV="1">
              <a:off x="0" y="542271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09501" y="4308154"/>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27" name="TextBox 26"/>
            <p:cNvSpPr txBox="1"/>
            <p:nvPr/>
          </p:nvSpPr>
          <p:spPr>
            <a:xfrm>
              <a:off x="2797690" y="5749202"/>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grpSp>
        <p:nvGrpSpPr>
          <p:cNvPr id="21" name="Group 20"/>
          <p:cNvGrpSpPr/>
          <p:nvPr/>
        </p:nvGrpSpPr>
        <p:grpSpPr>
          <a:xfrm>
            <a:off x="3356657" y="3635484"/>
            <a:ext cx="5324355" cy="1626777"/>
            <a:chOff x="3356657" y="4017141"/>
            <a:chExt cx="5324355" cy="1626777"/>
          </a:xfrm>
        </p:grpSpPr>
        <p:sp>
          <p:nvSpPr>
            <p:cNvPr id="22" name="Freeform 21"/>
            <p:cNvSpPr/>
            <p:nvPr/>
          </p:nvSpPr>
          <p:spPr>
            <a:xfrm>
              <a:off x="3356657" y="4179502"/>
              <a:ext cx="5324355" cy="1464416"/>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000" kern="1200" dirty="0" smtClean="0"/>
                <a:t>The Tradeboard allows you to trade shifts with fellow employees. My viewing your upcoming shifts, you can select if you want someone to trade shifts with you or completely take it over.</a:t>
              </a:r>
            </a:p>
            <a:p>
              <a:pPr marL="0" lvl="1" algn="l" defTabSz="488950">
                <a:lnSpc>
                  <a:spcPct val="90000"/>
                </a:lnSpc>
                <a:spcBef>
                  <a:spcPct val="0"/>
                </a:spcBef>
                <a:spcAft>
                  <a:spcPct val="15000"/>
                </a:spcAft>
              </a:pPr>
              <a:endParaRPr lang="en-US" sz="500" kern="1200" dirty="0" smtClean="0"/>
            </a:p>
            <a:p>
              <a:pPr marL="0" lvl="1" algn="l" defTabSz="488950">
                <a:lnSpc>
                  <a:spcPct val="90000"/>
                </a:lnSpc>
                <a:spcBef>
                  <a:spcPct val="0"/>
                </a:spcBef>
                <a:spcAft>
                  <a:spcPct val="15000"/>
                </a:spcAft>
              </a:pPr>
              <a:r>
                <a:rPr lang="en-US" sz="1000" dirty="0" smtClean="0"/>
                <a:t>To Post a new Trade, select the appropriate checkbox next to the shift (on the right), add a comment, and select </a:t>
              </a:r>
              <a:r>
                <a:rPr lang="en-US" sz="1000" b="1" dirty="0" smtClean="0"/>
                <a:t>Post</a:t>
              </a:r>
              <a:r>
                <a:rPr lang="en-US" sz="1000" dirty="0" smtClean="0"/>
                <a:t>.</a:t>
              </a:r>
            </a:p>
            <a:p>
              <a:pPr marL="0" lvl="1" algn="l" defTabSz="488950">
                <a:lnSpc>
                  <a:spcPct val="90000"/>
                </a:lnSpc>
                <a:spcBef>
                  <a:spcPct val="0"/>
                </a:spcBef>
                <a:spcAft>
                  <a:spcPct val="15000"/>
                </a:spcAft>
              </a:pPr>
              <a:endParaRPr lang="en-US" sz="500" dirty="0" smtClean="0"/>
            </a:p>
            <a:p>
              <a:pPr marL="0" lvl="1" algn="l" defTabSz="488950">
                <a:lnSpc>
                  <a:spcPct val="90000"/>
                </a:lnSpc>
                <a:spcBef>
                  <a:spcPct val="0"/>
                </a:spcBef>
                <a:spcAft>
                  <a:spcPct val="15000"/>
                </a:spcAft>
              </a:pPr>
              <a:r>
                <a:rPr lang="en-US" sz="1000" kern="1200" dirty="0" smtClean="0"/>
                <a:t>Please note that all trades must be approved by a manager. Your manager will be able to view this once a coworker accepts a trade.</a:t>
              </a:r>
              <a:endParaRPr lang="en-US" sz="1000" kern="1200" dirty="0"/>
            </a:p>
          </p:txBody>
        </p:sp>
        <p:sp>
          <p:nvSpPr>
            <p:cNvPr id="23" name="Freeform 22"/>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Tradeboard </a:t>
              </a:r>
              <a:r>
                <a:rPr lang="mr-IN" sz="1100" kern="1200" dirty="0" smtClean="0"/>
                <a:t>–</a:t>
              </a:r>
              <a:r>
                <a:rPr lang="en-US" sz="1100" kern="1200" dirty="0" smtClean="0"/>
                <a:t> My Shifts</a:t>
              </a:r>
              <a:endParaRPr lang="en-US" sz="1100" kern="1200" dirty="0"/>
            </a:p>
          </p:txBody>
        </p:sp>
      </p:grpSp>
    </p:spTree>
    <p:extLst>
      <p:ext uri="{BB962C8B-B14F-4D97-AF65-F5344CB8AC3E}">
        <p14:creationId xmlns:p14="http://schemas.microsoft.com/office/powerpoint/2010/main" val="559552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7" name="Group 6"/>
          <p:cNvGrpSpPr/>
          <p:nvPr/>
        </p:nvGrpSpPr>
        <p:grpSpPr>
          <a:xfrm>
            <a:off x="0" y="1192192"/>
            <a:ext cx="8218025" cy="306657"/>
            <a:chOff x="0" y="1192192"/>
            <a:chExt cx="8218025" cy="306657"/>
          </a:xfrm>
        </p:grpSpPr>
        <p:sp>
          <p:nvSpPr>
            <p:cNvPr id="8" name="Rectangle 7"/>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Document 20"/>
          <p:cNvSpPr/>
          <p:nvPr/>
        </p:nvSpPr>
        <p:spPr>
          <a:xfrm flipH="1" flipV="1">
            <a:off x="0" y="543194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23" name="TextBox 22"/>
          <p:cNvSpPr txBox="1"/>
          <p:nvPr/>
        </p:nvSpPr>
        <p:spPr>
          <a:xfrm>
            <a:off x="2754407" y="5715000"/>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nvGrpSpPr>
          <p:cNvPr id="24" name="Group 23"/>
          <p:cNvGrpSpPr/>
          <p:nvPr/>
        </p:nvGrpSpPr>
        <p:grpSpPr>
          <a:xfrm>
            <a:off x="3356657" y="4017141"/>
            <a:ext cx="5324355" cy="1210918"/>
            <a:chOff x="3356657" y="4017141"/>
            <a:chExt cx="5324355" cy="1210918"/>
          </a:xfrm>
        </p:grpSpPr>
        <p:sp>
          <p:nvSpPr>
            <p:cNvPr id="25" name="Freeform 24"/>
            <p:cNvSpPr/>
            <p:nvPr/>
          </p:nvSpPr>
          <p:spPr>
            <a:xfrm>
              <a:off x="3356657" y="4179502"/>
              <a:ext cx="5324355" cy="1048557"/>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Here, you have a general overview of all shifts available for trade, trades you have offered others, and more. </a:t>
              </a:r>
            </a:p>
            <a:p>
              <a:pPr marL="0" lvl="1" algn="l" defTabSz="488950">
                <a:lnSpc>
                  <a:spcPct val="90000"/>
                </a:lnSpc>
                <a:spcBef>
                  <a:spcPct val="0"/>
                </a:spcBef>
                <a:spcAft>
                  <a:spcPct val="15000"/>
                </a:spcAft>
              </a:pPr>
              <a:endParaRPr lang="en-US" sz="500" dirty="0"/>
            </a:p>
            <a:p>
              <a:pPr marL="0" lvl="1" algn="l" defTabSz="488950">
                <a:lnSpc>
                  <a:spcPct val="90000"/>
                </a:lnSpc>
                <a:spcBef>
                  <a:spcPct val="0"/>
                </a:spcBef>
                <a:spcAft>
                  <a:spcPct val="15000"/>
                </a:spcAft>
              </a:pPr>
              <a:r>
                <a:rPr lang="en-US" sz="1100" kern="1200" dirty="0" smtClean="0"/>
                <a:t>When shifts become available, you can select the appropriate checkbox to confirm/deny a possible a trade.</a:t>
              </a:r>
              <a:endParaRPr lang="en-US" sz="1100" kern="1200" dirty="0"/>
            </a:p>
          </p:txBody>
        </p:sp>
        <p:sp>
          <p:nvSpPr>
            <p:cNvPr id="26" name="Freeform 25"/>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Tradeboard - Offered</a:t>
              </a:r>
              <a:endParaRPr lang="en-US" sz="1100" kern="1200" dirty="0"/>
            </a:p>
          </p:txBody>
        </p:sp>
      </p:grpSp>
    </p:spTree>
    <p:extLst>
      <p:ext uri="{BB962C8B-B14F-4D97-AF65-F5344CB8AC3E}">
        <p14:creationId xmlns:p14="http://schemas.microsoft.com/office/powerpoint/2010/main" val="493393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7" name="Group 6"/>
          <p:cNvGrpSpPr/>
          <p:nvPr/>
        </p:nvGrpSpPr>
        <p:grpSpPr>
          <a:xfrm>
            <a:off x="0" y="1192192"/>
            <a:ext cx="8218025" cy="306657"/>
            <a:chOff x="0" y="1192192"/>
            <a:chExt cx="8218025" cy="306657"/>
          </a:xfrm>
        </p:grpSpPr>
        <p:sp>
          <p:nvSpPr>
            <p:cNvPr id="8" name="Rectangle 7"/>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Document 20"/>
          <p:cNvSpPr/>
          <p:nvPr/>
        </p:nvSpPr>
        <p:spPr>
          <a:xfrm flipH="1" flipV="1">
            <a:off x="0" y="543194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23" name="TextBox 22"/>
          <p:cNvSpPr txBox="1"/>
          <p:nvPr/>
        </p:nvSpPr>
        <p:spPr>
          <a:xfrm>
            <a:off x="2754407" y="5715000"/>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nvGrpSpPr>
          <p:cNvPr id="24" name="Group 23"/>
          <p:cNvGrpSpPr/>
          <p:nvPr/>
        </p:nvGrpSpPr>
        <p:grpSpPr>
          <a:xfrm>
            <a:off x="3356657" y="4017141"/>
            <a:ext cx="5324355" cy="1115236"/>
            <a:chOff x="3356657" y="4017141"/>
            <a:chExt cx="5324355" cy="1115236"/>
          </a:xfrm>
        </p:grpSpPr>
        <p:sp>
          <p:nvSpPr>
            <p:cNvPr id="25" name="Freeform 24"/>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In the </a:t>
              </a:r>
              <a:r>
                <a:rPr lang="en-US" sz="1100" b="1" kern="1200" dirty="0" smtClean="0"/>
                <a:t>Week</a:t>
              </a:r>
              <a:r>
                <a:rPr lang="en-US" sz="1100" kern="1200" dirty="0" smtClean="0"/>
                <a:t> tab, you can view all available shifts for the week, including those that are looking to trade, and/or give up their shift.</a:t>
              </a:r>
            </a:p>
            <a:p>
              <a:pPr marL="0" lvl="1" algn="l" defTabSz="488950">
                <a:lnSpc>
                  <a:spcPct val="90000"/>
                </a:lnSpc>
                <a:spcBef>
                  <a:spcPct val="0"/>
                </a:spcBef>
                <a:spcAft>
                  <a:spcPct val="15000"/>
                </a:spcAft>
              </a:pPr>
              <a:endParaRPr lang="en-US" sz="500" dirty="0"/>
            </a:p>
            <a:p>
              <a:pPr marL="0" lvl="1" algn="l" defTabSz="488950">
                <a:lnSpc>
                  <a:spcPct val="90000"/>
                </a:lnSpc>
                <a:spcBef>
                  <a:spcPct val="0"/>
                </a:spcBef>
                <a:spcAft>
                  <a:spcPct val="15000"/>
                </a:spcAft>
              </a:pPr>
              <a:r>
                <a:rPr lang="en-US" sz="1100" kern="1200" dirty="0" smtClean="0"/>
                <a:t>Note you may advance to different weeks by clicking the arrow to the right of the current date.</a:t>
              </a:r>
              <a:endParaRPr lang="en-US" sz="1100" kern="1200" dirty="0"/>
            </a:p>
          </p:txBody>
        </p:sp>
        <p:sp>
          <p:nvSpPr>
            <p:cNvPr id="26" name="Freeform 25"/>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Tradeboard </a:t>
              </a:r>
              <a:r>
                <a:rPr lang="mr-IN" sz="1100" kern="1200" dirty="0" smtClean="0"/>
                <a:t>–</a:t>
              </a:r>
              <a:r>
                <a:rPr lang="en-US" sz="1100" kern="1200" dirty="0" smtClean="0"/>
                <a:t> Week</a:t>
              </a:r>
              <a:endParaRPr lang="en-US" sz="1100" kern="1200" dirty="0"/>
            </a:p>
          </p:txBody>
        </p:sp>
      </p:grpSp>
    </p:spTree>
    <p:extLst>
      <p:ext uri="{BB962C8B-B14F-4D97-AF65-F5344CB8AC3E}">
        <p14:creationId xmlns:p14="http://schemas.microsoft.com/office/powerpoint/2010/main" val="8304071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9" name="Group 8"/>
          <p:cNvGrpSpPr/>
          <p:nvPr/>
        </p:nvGrpSpPr>
        <p:grpSpPr>
          <a:xfrm>
            <a:off x="0" y="1192192"/>
            <a:ext cx="8218025" cy="306657"/>
            <a:chOff x="0" y="1192192"/>
            <a:chExt cx="8218025" cy="306657"/>
          </a:xfrm>
        </p:grpSpPr>
        <p:sp>
          <p:nvSpPr>
            <p:cNvPr id="10" name="Rectangle 9"/>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Document 22"/>
          <p:cNvSpPr/>
          <p:nvPr/>
        </p:nvSpPr>
        <p:spPr>
          <a:xfrm flipH="1" flipV="1">
            <a:off x="0" y="543194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25" name="TextBox 24"/>
          <p:cNvSpPr txBox="1"/>
          <p:nvPr/>
        </p:nvSpPr>
        <p:spPr>
          <a:xfrm>
            <a:off x="2769243" y="5950816"/>
            <a:ext cx="6157732" cy="523220"/>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t>
            </a:r>
            <a:r>
              <a:rPr lang="en-US" sz="2800" b="1" i="1" dirty="0" smtClean="0">
                <a:solidFill>
                  <a:schemeClr val="bg1"/>
                </a:solidFill>
                <a:latin typeface="Calibri" charset="0"/>
                <a:ea typeface="Calibri" charset="0"/>
                <a:cs typeface="Calibri" charset="0"/>
              </a:rPr>
              <a:t>Sign-Out </a:t>
            </a:r>
            <a:r>
              <a:rPr lang="en-US" sz="2800" i="1" smtClean="0">
                <a:solidFill>
                  <a:schemeClr val="bg1"/>
                </a:solidFill>
                <a:latin typeface="Calibri" charset="0"/>
                <a:ea typeface="Calibri" charset="0"/>
                <a:cs typeface="Calibri" charset="0"/>
              </a:rPr>
              <a:t>to complete.</a:t>
            </a:r>
            <a:endParaRPr lang="en-US" sz="2800" i="1" dirty="0">
              <a:solidFill>
                <a:schemeClr val="bg1"/>
              </a:solidFill>
              <a:latin typeface="Calibri" charset="0"/>
              <a:ea typeface="Calibri" charset="0"/>
              <a:cs typeface="Calibri" charset="0"/>
            </a:endParaRPr>
          </a:p>
        </p:txBody>
      </p:sp>
      <p:sp>
        <p:nvSpPr>
          <p:cNvPr id="27" name="Rectangle 26">
            <a:hlinkClick r:id="rId15" action="ppaction://hlinksldjump"/>
          </p:cNvPr>
          <p:cNvSpPr/>
          <p:nvPr/>
        </p:nvSpPr>
        <p:spPr>
          <a:xfrm>
            <a:off x="8458297" y="24485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p:cNvGrpSpPr/>
          <p:nvPr/>
        </p:nvGrpSpPr>
        <p:grpSpPr>
          <a:xfrm>
            <a:off x="3356657" y="4017141"/>
            <a:ext cx="5324355" cy="1115236"/>
            <a:chOff x="3356657" y="4017141"/>
            <a:chExt cx="5324355" cy="1115236"/>
          </a:xfrm>
        </p:grpSpPr>
        <p:sp>
          <p:nvSpPr>
            <p:cNvPr id="28" name="Freeform 27"/>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Finally, the </a:t>
              </a:r>
              <a:r>
                <a:rPr lang="en-US" sz="1100" b="1" kern="1200" dirty="0" smtClean="0"/>
                <a:t>month</a:t>
              </a:r>
              <a:r>
                <a:rPr lang="en-US" sz="1100" kern="1200" dirty="0" smtClean="0"/>
                <a:t> view shows you </a:t>
              </a:r>
              <a:r>
                <a:rPr lang="en-US" sz="1100" kern="1200" smtClean="0"/>
                <a:t>similar information </a:t>
              </a:r>
              <a:r>
                <a:rPr lang="en-US" sz="1100" kern="1200" dirty="0" smtClean="0"/>
                <a:t>as the </a:t>
              </a:r>
              <a:r>
                <a:rPr lang="en-US" sz="1100" b="1" kern="1200" dirty="0" smtClean="0"/>
                <a:t>week</a:t>
              </a:r>
              <a:r>
                <a:rPr lang="en-US" sz="1100" kern="1200" dirty="0" smtClean="0"/>
                <a:t> view, but for the entire month. Just click a shift to view the details and to confirm/deny the trade.</a:t>
              </a:r>
              <a:endParaRPr lang="en-US" sz="1100" kern="1200" dirty="0"/>
            </a:p>
          </p:txBody>
        </p:sp>
        <p:sp>
          <p:nvSpPr>
            <p:cNvPr id="29" name="Freeform 28"/>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Tradeboard - Month</a:t>
              </a:r>
              <a:endParaRPr lang="en-US" sz="1100" kern="1200" dirty="0"/>
            </a:p>
          </p:txBody>
        </p:sp>
      </p:grpSp>
    </p:spTree>
    <p:extLst>
      <p:ext uri="{BB962C8B-B14F-4D97-AF65-F5344CB8AC3E}">
        <p14:creationId xmlns:p14="http://schemas.microsoft.com/office/powerpoint/2010/main" val="1240103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971" y="1142106"/>
            <a:ext cx="3731142" cy="4008127"/>
          </a:xfrm>
          <a:prstGeom prst="rect">
            <a:avLst/>
          </a:prstGeom>
        </p:spPr>
      </p:pic>
      <p:sp>
        <p:nvSpPr>
          <p:cNvPr id="17" name="Oval 16"/>
          <p:cNvSpPr/>
          <p:nvPr/>
        </p:nvSpPr>
        <p:spPr>
          <a:xfrm>
            <a:off x="3086098" y="1685112"/>
            <a:ext cx="2971800" cy="2971800"/>
          </a:xfrm>
          <a:prstGeom prst="ellipse">
            <a:avLst/>
          </a:prstGeom>
          <a:solidFill>
            <a:srgbClr val="00004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b="1" dirty="0" smtClean="0"/>
              <a:t>Error</a:t>
            </a:r>
            <a:r>
              <a:rPr lang="en-US" sz="3200" dirty="0" smtClean="0"/>
              <a:t>!</a:t>
            </a:r>
          </a:p>
          <a:p>
            <a:pPr algn="ctr"/>
            <a:r>
              <a:rPr lang="en-US" sz="1400" dirty="0" smtClean="0"/>
              <a:t>Please follow the on-screen</a:t>
            </a:r>
          </a:p>
          <a:p>
            <a:pPr algn="ctr"/>
            <a:r>
              <a:rPr lang="en-US" sz="1400" dirty="0" smtClean="0"/>
              <a:t>instructions to continue.</a:t>
            </a:r>
            <a:endParaRPr lang="en-US" sz="1400" dirty="0"/>
          </a:p>
        </p:txBody>
      </p:sp>
      <p:sp>
        <p:nvSpPr>
          <p:cNvPr id="18" name="Flowchart: Document 17"/>
          <p:cNvSpPr/>
          <p:nvPr/>
        </p:nvSpPr>
        <p:spPr>
          <a:xfrm>
            <a:off x="0" y="-64066"/>
            <a:ext cx="9144000" cy="998375"/>
          </a:xfrm>
          <a:prstGeom prst="flowChartDocument">
            <a:avLst/>
          </a:prstGeom>
          <a:solidFill>
            <a:srgbClr val="0000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ocument 18"/>
          <p:cNvSpPr/>
          <p:nvPr/>
        </p:nvSpPr>
        <p:spPr>
          <a:xfrm flipH="1" flipV="1">
            <a:off x="0" y="5885069"/>
            <a:ext cx="9144000" cy="998375"/>
          </a:xfrm>
          <a:prstGeom prst="flowChartDocument">
            <a:avLst/>
          </a:prstGeom>
          <a:solidFill>
            <a:srgbClr val="0000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hlinkClick r:id="rId3" action="ppaction://hlinksldjump"/>
          </p:cNvPr>
          <p:cNvSpPr/>
          <p:nvPr/>
        </p:nvSpPr>
        <p:spPr>
          <a:xfrm>
            <a:off x="3023884" y="5101740"/>
            <a:ext cx="3096229" cy="457999"/>
          </a:xfrm>
          <a:prstGeom prst="roundRect">
            <a:avLst/>
          </a:prstGeom>
          <a:solidFill>
            <a:srgbClr val="000046"/>
          </a:solidFill>
          <a:effectLst>
            <a:outerShdw blurRad="50800" dist="25400" dir="5400000" algn="ctr" rotWithShape="0">
              <a:schemeClr val="tx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 Back</a:t>
            </a:r>
            <a:endParaRPr lang="en-US" dirty="0"/>
          </a:p>
        </p:txBody>
      </p:sp>
    </p:spTree>
    <p:extLst>
      <p:ext uri="{BB962C8B-B14F-4D97-AF65-F5344CB8AC3E}">
        <p14:creationId xmlns:p14="http://schemas.microsoft.com/office/powerpoint/2010/main" val="4652619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ext uri="{BEBA8EAE-BF5A-486C-A8C5-ECC9F3942E4B}">
                <a14:imgProps xmlns:a14="http://schemas.microsoft.com/office/drawing/2010/main">
                  <a14:imgLayer r:embed="rId3">
                    <a14:imgEffect>
                      <a14:artisticBlur/>
                    </a14:imgEffect>
                  </a14:imgLayer>
                </a14:imgProps>
              </a:ext>
            </a:extLst>
          </a:blip>
          <a:stretch/>
        </a:blip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971" y="1142106"/>
            <a:ext cx="3731142" cy="4008127"/>
          </a:xfrm>
          <a:prstGeom prst="rect">
            <a:avLst/>
          </a:prstGeom>
        </p:spPr>
      </p:pic>
      <p:sp>
        <p:nvSpPr>
          <p:cNvPr id="16" name="Oval 15"/>
          <p:cNvSpPr/>
          <p:nvPr/>
        </p:nvSpPr>
        <p:spPr>
          <a:xfrm>
            <a:off x="3086098" y="1685112"/>
            <a:ext cx="2971800" cy="2971800"/>
          </a:xfrm>
          <a:prstGeom prst="ellipse">
            <a:avLst/>
          </a:prstGeom>
          <a:solidFill>
            <a:srgbClr val="000046"/>
          </a:solidFill>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3200" b="1" dirty="0" smtClean="0"/>
              <a:t>Complete</a:t>
            </a:r>
            <a:endParaRPr lang="en-US" sz="3200" dirty="0" smtClean="0"/>
          </a:p>
          <a:p>
            <a:pPr algn="ctr"/>
            <a:r>
              <a:rPr lang="en-US" sz="1400" dirty="0" smtClean="0"/>
              <a:t>Please navigate to the next module</a:t>
            </a:r>
          </a:p>
          <a:p>
            <a:pPr algn="ctr"/>
            <a:r>
              <a:rPr lang="en-US" sz="1400" dirty="0" smtClean="0"/>
              <a:t>in the course to continue.</a:t>
            </a:r>
            <a:endParaRPr lang="en-US" sz="1400" dirty="0"/>
          </a:p>
        </p:txBody>
      </p:sp>
      <p:sp>
        <p:nvSpPr>
          <p:cNvPr id="17" name="Flowchart: Document 16"/>
          <p:cNvSpPr/>
          <p:nvPr/>
        </p:nvSpPr>
        <p:spPr>
          <a:xfrm>
            <a:off x="0" y="-64066"/>
            <a:ext cx="9144000" cy="998375"/>
          </a:xfrm>
          <a:prstGeom prst="flowChartDocument">
            <a:avLst/>
          </a:prstGeom>
          <a:solidFill>
            <a:srgbClr val="0000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ocument 17"/>
          <p:cNvSpPr/>
          <p:nvPr/>
        </p:nvSpPr>
        <p:spPr>
          <a:xfrm flipH="1" flipV="1">
            <a:off x="0" y="5885069"/>
            <a:ext cx="9144000" cy="998375"/>
          </a:xfrm>
          <a:prstGeom prst="flowChartDocument">
            <a:avLst/>
          </a:prstGeom>
          <a:solidFill>
            <a:srgbClr val="0000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hlinkClick r:id="rId5" action="ppaction://hlinksldjump"/>
          </p:cNvPr>
          <p:cNvSpPr/>
          <p:nvPr/>
        </p:nvSpPr>
        <p:spPr>
          <a:xfrm>
            <a:off x="3023884" y="5101740"/>
            <a:ext cx="3096229" cy="457999"/>
          </a:xfrm>
          <a:prstGeom prst="roundRect">
            <a:avLst/>
          </a:prstGeom>
          <a:solidFill>
            <a:srgbClr val="000046"/>
          </a:solidFill>
          <a:effectLst>
            <a:outerShdw blurRad="50800" dist="25400" dir="5400000" algn="ctr" rotWithShape="0">
              <a:schemeClr val="tx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Restart Course</a:t>
            </a:r>
            <a:endParaRPr lang="en-US" dirty="0"/>
          </a:p>
        </p:txBody>
      </p:sp>
    </p:spTree>
    <p:extLst>
      <p:ext uri="{BB962C8B-B14F-4D97-AF65-F5344CB8AC3E}">
        <p14:creationId xmlns:p14="http://schemas.microsoft.com/office/powerpoint/2010/main" val="669668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8" name="Group 7"/>
          <p:cNvGrpSpPr/>
          <p:nvPr/>
        </p:nvGrpSpPr>
        <p:grpSpPr>
          <a:xfrm>
            <a:off x="0" y="4288942"/>
            <a:ext cx="9144000" cy="2584048"/>
            <a:chOff x="0" y="4273952"/>
            <a:chExt cx="9144000" cy="2584048"/>
          </a:xfrm>
        </p:grpSpPr>
        <p:sp>
          <p:nvSpPr>
            <p:cNvPr id="5" name="Document 4"/>
            <p:cNvSpPr/>
            <p:nvPr/>
          </p:nvSpPr>
          <p:spPr>
            <a:xfrm flipH="1" flipV="1">
              <a:off x="0" y="541695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7" name="TextBox 6"/>
            <p:cNvSpPr txBox="1"/>
            <p:nvPr/>
          </p:nvSpPr>
          <p:spPr>
            <a:xfrm>
              <a:off x="2769243" y="5952548"/>
              <a:ext cx="6157732" cy="523220"/>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a:t>
              </a:r>
              <a:r>
                <a:rPr lang="en-US" sz="2800" b="1" i="1" dirty="0" smtClean="0">
                  <a:solidFill>
                    <a:schemeClr val="bg1"/>
                  </a:solidFill>
                  <a:latin typeface="Calibri" charset="0"/>
                  <a:ea typeface="Calibri" charset="0"/>
                  <a:cs typeface="Calibri" charset="0"/>
                </a:rPr>
                <a:t> Show My Schedule</a:t>
              </a:r>
              <a:endParaRPr lang="en-US" sz="2800" i="1" dirty="0">
                <a:solidFill>
                  <a:schemeClr val="bg1"/>
                </a:solidFill>
                <a:latin typeface="Calibri" charset="0"/>
                <a:ea typeface="Calibri" charset="0"/>
                <a:cs typeface="Calibri" charset="0"/>
              </a:endParaRPr>
            </a:p>
          </p:txBody>
        </p:sp>
      </p:grpSp>
      <p:grpSp>
        <p:nvGrpSpPr>
          <p:cNvPr id="10" name="Group 9"/>
          <p:cNvGrpSpPr/>
          <p:nvPr/>
        </p:nvGrpSpPr>
        <p:grpSpPr>
          <a:xfrm>
            <a:off x="3356657" y="4017141"/>
            <a:ext cx="5324355" cy="1115236"/>
            <a:chOff x="3356657" y="4017141"/>
            <a:chExt cx="5324355" cy="1115236"/>
          </a:xfrm>
        </p:grpSpPr>
        <p:sp>
          <p:nvSpPr>
            <p:cNvPr id="11" name="Freeform 10"/>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In this tutorial, We are going to just get you familiar with the different options available within this software package.</a:t>
              </a:r>
              <a:endParaRPr lang="en-US" sz="1100" kern="1200" dirty="0"/>
            </a:p>
            <a:p>
              <a:pPr marL="0" lvl="1" algn="l" defTabSz="488950">
                <a:lnSpc>
                  <a:spcPct val="90000"/>
                </a:lnSpc>
                <a:spcBef>
                  <a:spcPct val="0"/>
                </a:spcBef>
                <a:spcAft>
                  <a:spcPct val="15000"/>
                </a:spcAft>
              </a:pPr>
              <a:r>
                <a:rPr lang="en-US" sz="1100" kern="1200" dirty="0" smtClean="0"/>
                <a:t>Your team may be using all of these features in daily activities, so it is a a good idea to learn them quickly.</a:t>
              </a:r>
              <a:endParaRPr lang="en-US" sz="1100" kern="1200" dirty="0"/>
            </a:p>
          </p:txBody>
        </p:sp>
        <p:sp>
          <p:nvSpPr>
            <p:cNvPr id="12" name="Freeform 11"/>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Get To Know When to Work</a:t>
              </a:r>
              <a:endParaRPr lang="en-US" sz="1100" kern="1200" dirty="0"/>
            </a:p>
          </p:txBody>
        </p:sp>
      </p:grpSp>
    </p:spTree>
    <p:extLst>
      <p:ext uri="{BB962C8B-B14F-4D97-AF65-F5344CB8AC3E}">
        <p14:creationId xmlns:p14="http://schemas.microsoft.com/office/powerpoint/2010/main" val="186509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3" name="Group 2"/>
          <p:cNvGrpSpPr/>
          <p:nvPr/>
        </p:nvGrpSpPr>
        <p:grpSpPr>
          <a:xfrm>
            <a:off x="0" y="4288942"/>
            <a:ext cx="9144000" cy="2584048"/>
            <a:chOff x="0" y="4273952"/>
            <a:chExt cx="9144000" cy="2584048"/>
          </a:xfrm>
        </p:grpSpPr>
        <p:sp>
          <p:nvSpPr>
            <p:cNvPr id="4" name="Document 3"/>
            <p:cNvSpPr/>
            <p:nvPr/>
          </p:nvSpPr>
          <p:spPr>
            <a:xfrm flipH="1" flipV="1">
              <a:off x="0" y="541695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6" name="TextBox 5"/>
            <p:cNvSpPr txBox="1"/>
            <p:nvPr/>
          </p:nvSpPr>
          <p:spPr>
            <a:xfrm>
              <a:off x="2769243" y="5775255"/>
              <a:ext cx="6157732" cy="830997"/>
            </a:xfrm>
            <a:prstGeom prst="rect">
              <a:avLst/>
            </a:prstGeom>
            <a:noFill/>
          </p:spPr>
          <p:txBody>
            <a:bodyPr wrap="square" rtlCol="0">
              <a:spAutoFit/>
            </a:bodyPr>
            <a:lstStyle/>
            <a:p>
              <a:r>
                <a:rPr lang="en-US" sz="2400" i="1" dirty="0" smtClean="0">
                  <a:solidFill>
                    <a:schemeClr val="bg1"/>
                  </a:solidFill>
                  <a:latin typeface="Calibri" charset="0"/>
                  <a:ea typeface="Calibri" charset="0"/>
                  <a:cs typeface="Calibri" charset="0"/>
                </a:rPr>
                <a:t>Click any option in the highlighted area to view another page.</a:t>
              </a:r>
              <a:endParaRPr lang="en-US" sz="2400" i="1" dirty="0">
                <a:solidFill>
                  <a:schemeClr val="bg1"/>
                </a:solidFill>
                <a:latin typeface="Calibri" charset="0"/>
                <a:ea typeface="Calibri" charset="0"/>
                <a:cs typeface="Calibri" charset="0"/>
              </a:endParaRPr>
            </a:p>
          </p:txBody>
        </p:sp>
      </p:grpSp>
      <p:grpSp>
        <p:nvGrpSpPr>
          <p:cNvPr id="7" name="Group 6"/>
          <p:cNvGrpSpPr/>
          <p:nvPr/>
        </p:nvGrpSpPr>
        <p:grpSpPr>
          <a:xfrm>
            <a:off x="3356657" y="4017141"/>
            <a:ext cx="5324355" cy="1115236"/>
            <a:chOff x="3356657" y="4017141"/>
            <a:chExt cx="5324355" cy="1115236"/>
          </a:xfrm>
        </p:grpSpPr>
        <p:sp>
          <p:nvSpPr>
            <p:cNvPr id="8" name="Freeform 7"/>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This page is purely for you to get the information you need in regards to your upcoming shifts. </a:t>
              </a:r>
            </a:p>
            <a:p>
              <a:pPr marL="0" lvl="1" algn="l" defTabSz="488950">
                <a:lnSpc>
                  <a:spcPct val="90000"/>
                </a:lnSpc>
                <a:spcBef>
                  <a:spcPct val="0"/>
                </a:spcBef>
                <a:spcAft>
                  <a:spcPct val="15000"/>
                </a:spcAft>
              </a:pPr>
              <a:r>
                <a:rPr lang="en-US" sz="1100" dirty="0" smtClean="0"/>
                <a:t>You can select a week by pressing the calendar next to the current date, or click the arrows to navigate directly to the next week.</a:t>
              </a:r>
              <a:endParaRPr lang="en-US" sz="1100" kern="1200" dirty="0"/>
            </a:p>
          </p:txBody>
        </p:sp>
        <p:sp>
          <p:nvSpPr>
            <p:cNvPr id="9" name="Freeform 8"/>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Weekly Schedules</a:t>
              </a:r>
              <a:endParaRPr lang="en-US" sz="1100" kern="1200" dirty="0"/>
            </a:p>
          </p:txBody>
        </p:sp>
      </p:grpSp>
      <p:grpSp>
        <p:nvGrpSpPr>
          <p:cNvPr id="23" name="Group 22"/>
          <p:cNvGrpSpPr/>
          <p:nvPr/>
        </p:nvGrpSpPr>
        <p:grpSpPr>
          <a:xfrm>
            <a:off x="0" y="1192192"/>
            <a:ext cx="8218025" cy="306657"/>
            <a:chOff x="0" y="1192192"/>
            <a:chExt cx="8218025" cy="306657"/>
          </a:xfrm>
        </p:grpSpPr>
        <p:sp>
          <p:nvSpPr>
            <p:cNvPr id="10" name="Rectangle 9"/>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0998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3" name="Group 2"/>
          <p:cNvGrpSpPr/>
          <p:nvPr/>
        </p:nvGrpSpPr>
        <p:grpSpPr>
          <a:xfrm>
            <a:off x="0" y="4288942"/>
            <a:ext cx="9144000" cy="2584048"/>
            <a:chOff x="0" y="4273952"/>
            <a:chExt cx="9144000" cy="2584048"/>
          </a:xfrm>
        </p:grpSpPr>
        <p:sp>
          <p:nvSpPr>
            <p:cNvPr id="4" name="Document 3"/>
            <p:cNvSpPr/>
            <p:nvPr/>
          </p:nvSpPr>
          <p:spPr>
            <a:xfrm flipH="1" flipV="1">
              <a:off x="0" y="541695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6" name="TextBox 5"/>
            <p:cNvSpPr txBox="1"/>
            <p:nvPr/>
          </p:nvSpPr>
          <p:spPr>
            <a:xfrm>
              <a:off x="2754407" y="5715000"/>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grpSp>
        <p:nvGrpSpPr>
          <p:cNvPr id="10" name="Group 9"/>
          <p:cNvGrpSpPr/>
          <p:nvPr/>
        </p:nvGrpSpPr>
        <p:grpSpPr>
          <a:xfrm>
            <a:off x="3356657" y="4017141"/>
            <a:ext cx="5324355" cy="1115236"/>
            <a:chOff x="3356657" y="4017141"/>
            <a:chExt cx="5324355" cy="1115236"/>
          </a:xfrm>
        </p:grpSpPr>
        <p:sp>
          <p:nvSpPr>
            <p:cNvPr id="11" name="Freeform 10"/>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Similar to the </a:t>
              </a:r>
              <a:r>
                <a:rPr lang="en-US" sz="1100" b="1" kern="1200" dirty="0" smtClean="0"/>
                <a:t>Week</a:t>
              </a:r>
              <a:r>
                <a:rPr lang="en-US" sz="1100" kern="1200" dirty="0" smtClean="0"/>
                <a:t> scheduling page in </a:t>
              </a:r>
              <a:r>
                <a:rPr lang="en-US" sz="1100" b="1" i="1" dirty="0" smtClean="0"/>
                <a:t>My Schedule</a:t>
              </a:r>
              <a:r>
                <a:rPr lang="en-US" sz="1100" dirty="0" smtClean="0"/>
                <a:t>, this page shows a monthly view of all of your scheduled shifts.</a:t>
              </a:r>
            </a:p>
            <a:p>
              <a:pPr marL="0" lvl="1" algn="l" defTabSz="488950">
                <a:lnSpc>
                  <a:spcPct val="90000"/>
                </a:lnSpc>
                <a:spcBef>
                  <a:spcPct val="0"/>
                </a:spcBef>
                <a:spcAft>
                  <a:spcPct val="15000"/>
                </a:spcAft>
              </a:pPr>
              <a:r>
                <a:rPr lang="en-US" sz="1100" kern="1200" dirty="0" smtClean="0"/>
                <a:t>From this page, you can see your total hours scheduled in the current month as well as see recent shift change notes (if applicable)</a:t>
              </a:r>
              <a:endParaRPr lang="en-US" sz="1100" kern="1200" dirty="0"/>
            </a:p>
          </p:txBody>
        </p:sp>
        <p:sp>
          <p:nvSpPr>
            <p:cNvPr id="12" name="Freeform 11"/>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Monthly Schedules</a:t>
              </a:r>
              <a:endParaRPr lang="en-US" sz="1100" kern="1200" dirty="0"/>
            </a:p>
          </p:txBody>
        </p:sp>
      </p:grpSp>
      <p:grpSp>
        <p:nvGrpSpPr>
          <p:cNvPr id="13" name="Group 12"/>
          <p:cNvGrpSpPr/>
          <p:nvPr/>
        </p:nvGrpSpPr>
        <p:grpSpPr>
          <a:xfrm>
            <a:off x="0" y="1192192"/>
            <a:ext cx="8218025" cy="306657"/>
            <a:chOff x="0" y="1192192"/>
            <a:chExt cx="8218025" cy="306657"/>
          </a:xfrm>
        </p:grpSpPr>
        <p:sp>
          <p:nvSpPr>
            <p:cNvPr id="14" name="Rectangle 13"/>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80044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7" name="Group 6"/>
          <p:cNvGrpSpPr/>
          <p:nvPr/>
        </p:nvGrpSpPr>
        <p:grpSpPr>
          <a:xfrm>
            <a:off x="0" y="1192192"/>
            <a:ext cx="8218025" cy="306657"/>
            <a:chOff x="0" y="1192192"/>
            <a:chExt cx="8218025" cy="306657"/>
          </a:xfrm>
        </p:grpSpPr>
        <p:sp>
          <p:nvSpPr>
            <p:cNvPr id="8" name="Rectangle 7"/>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Document 20"/>
          <p:cNvSpPr/>
          <p:nvPr/>
        </p:nvSpPr>
        <p:spPr>
          <a:xfrm flipH="1" flipV="1">
            <a:off x="0" y="543194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23" name="TextBox 22"/>
          <p:cNvSpPr txBox="1"/>
          <p:nvPr/>
        </p:nvSpPr>
        <p:spPr>
          <a:xfrm>
            <a:off x="2754407" y="5715000"/>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nvGrpSpPr>
          <p:cNvPr id="24" name="Group 23"/>
          <p:cNvGrpSpPr/>
          <p:nvPr/>
        </p:nvGrpSpPr>
        <p:grpSpPr>
          <a:xfrm>
            <a:off x="3356657" y="4017141"/>
            <a:ext cx="5324355" cy="1115236"/>
            <a:chOff x="3356657" y="4017141"/>
            <a:chExt cx="5324355" cy="1115236"/>
          </a:xfrm>
        </p:grpSpPr>
        <p:sp>
          <p:nvSpPr>
            <p:cNvPr id="25" name="Freeform 24"/>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If you are looking for an easy way to check your next shifts, that may have just become available, this is the best place to go. </a:t>
              </a:r>
              <a:endParaRPr lang="en-US" sz="200" kern="1200" dirty="0" smtClean="0"/>
            </a:p>
            <a:p>
              <a:pPr marL="0" lvl="1" algn="l" defTabSz="488950">
                <a:lnSpc>
                  <a:spcPct val="90000"/>
                </a:lnSpc>
                <a:spcBef>
                  <a:spcPct val="0"/>
                </a:spcBef>
                <a:spcAft>
                  <a:spcPct val="15000"/>
                </a:spcAft>
              </a:pPr>
              <a:endParaRPr lang="en-US" sz="500" kern="1200" dirty="0" smtClean="0"/>
            </a:p>
            <a:p>
              <a:pPr marL="0" lvl="1" algn="l" defTabSz="488950">
                <a:lnSpc>
                  <a:spcPct val="90000"/>
                </a:lnSpc>
                <a:spcBef>
                  <a:spcPct val="0"/>
                </a:spcBef>
                <a:spcAft>
                  <a:spcPct val="15000"/>
                </a:spcAft>
              </a:pPr>
              <a:r>
                <a:rPr lang="en-US" sz="1100" dirty="0" smtClean="0"/>
                <a:t>This page will show you all published schedules, for just your shifts.</a:t>
              </a:r>
              <a:endParaRPr lang="en-US" sz="1100" kern="1200" dirty="0"/>
            </a:p>
          </p:txBody>
        </p:sp>
        <p:sp>
          <p:nvSpPr>
            <p:cNvPr id="26" name="Freeform 25"/>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Upcoming Shifts</a:t>
              </a:r>
              <a:endParaRPr lang="en-US" sz="1100" kern="1200" dirty="0"/>
            </a:p>
          </p:txBody>
        </p:sp>
      </p:grpSp>
    </p:spTree>
    <p:extLst>
      <p:ext uri="{BB962C8B-B14F-4D97-AF65-F5344CB8AC3E}">
        <p14:creationId xmlns:p14="http://schemas.microsoft.com/office/powerpoint/2010/main" val="18301245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8" name="Group 7"/>
          <p:cNvGrpSpPr/>
          <p:nvPr/>
        </p:nvGrpSpPr>
        <p:grpSpPr>
          <a:xfrm>
            <a:off x="0" y="1192192"/>
            <a:ext cx="8218025" cy="306657"/>
            <a:chOff x="0" y="1192192"/>
            <a:chExt cx="8218025" cy="306657"/>
          </a:xfrm>
        </p:grpSpPr>
        <p:sp>
          <p:nvSpPr>
            <p:cNvPr id="9" name="Rectangle 8"/>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ocument 21"/>
          <p:cNvSpPr/>
          <p:nvPr/>
        </p:nvSpPr>
        <p:spPr>
          <a:xfrm flipH="1" flipV="1">
            <a:off x="0" y="543194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24" name="TextBox 23"/>
          <p:cNvSpPr txBox="1"/>
          <p:nvPr/>
        </p:nvSpPr>
        <p:spPr>
          <a:xfrm>
            <a:off x="2754407" y="5715000"/>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nvGrpSpPr>
          <p:cNvPr id="25" name="Group 24"/>
          <p:cNvGrpSpPr/>
          <p:nvPr/>
        </p:nvGrpSpPr>
        <p:grpSpPr>
          <a:xfrm>
            <a:off x="3356657" y="4017141"/>
            <a:ext cx="5324355" cy="1115236"/>
            <a:chOff x="3356657" y="4017141"/>
            <a:chExt cx="5324355" cy="1115236"/>
          </a:xfrm>
        </p:grpSpPr>
        <p:sp>
          <p:nvSpPr>
            <p:cNvPr id="26" name="Freeform 25"/>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This schedule provides a quick outline of all employee’s (under the same manager) shifts throughout the day.</a:t>
              </a:r>
            </a:p>
            <a:p>
              <a:pPr marL="0" lvl="1" algn="l" defTabSz="488950">
                <a:lnSpc>
                  <a:spcPct val="90000"/>
                </a:lnSpc>
                <a:spcBef>
                  <a:spcPct val="0"/>
                </a:spcBef>
                <a:spcAft>
                  <a:spcPct val="15000"/>
                </a:spcAft>
              </a:pPr>
              <a:r>
                <a:rPr lang="en-US" sz="1100" dirty="0" smtClean="0"/>
                <a:t>Using this schedule, you can determine who was before you, who was after you, and who is on now.</a:t>
              </a:r>
              <a:endParaRPr lang="en-US" sz="1100" kern="1200" dirty="0"/>
            </a:p>
          </p:txBody>
        </p:sp>
        <p:sp>
          <p:nvSpPr>
            <p:cNvPr id="27" name="Freeform 26"/>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Everyone’s Schedule - Day</a:t>
              </a:r>
              <a:endParaRPr lang="en-US" sz="1100" kern="1200" dirty="0"/>
            </a:p>
          </p:txBody>
        </p:sp>
      </p:grpSp>
    </p:spTree>
    <p:extLst>
      <p:ext uri="{BB962C8B-B14F-4D97-AF65-F5344CB8AC3E}">
        <p14:creationId xmlns:p14="http://schemas.microsoft.com/office/powerpoint/2010/main" val="545195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grpSp>
        <p:nvGrpSpPr>
          <p:cNvPr id="7" name="Group 6"/>
          <p:cNvGrpSpPr/>
          <p:nvPr/>
        </p:nvGrpSpPr>
        <p:grpSpPr>
          <a:xfrm>
            <a:off x="0" y="1192192"/>
            <a:ext cx="8218025" cy="306657"/>
            <a:chOff x="0" y="1192192"/>
            <a:chExt cx="8218025" cy="306657"/>
          </a:xfrm>
        </p:grpSpPr>
        <p:sp>
          <p:nvSpPr>
            <p:cNvPr id="8" name="Rectangle 7"/>
            <p:cNvSpPr/>
            <p:nvPr/>
          </p:nvSpPr>
          <p:spPr>
            <a:xfrm>
              <a:off x="0" y="1192192"/>
              <a:ext cx="8218025" cy="30094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p:cNvPr>
            <p:cNvSpPr/>
            <p:nvPr/>
          </p:nvSpPr>
          <p:spPr>
            <a:xfrm>
              <a:off x="599355" y="1337023"/>
              <a:ext cx="891348" cy="156112"/>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4" action="ppaction://hlinksldjump"/>
            </p:cNvPr>
            <p:cNvSpPr/>
            <p:nvPr/>
          </p:nvSpPr>
          <p:spPr>
            <a:xfrm>
              <a:off x="1490702" y="1337023"/>
              <a:ext cx="809863" cy="156111"/>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5" action="ppaction://hlinksldjump"/>
            </p:cNvPr>
            <p:cNvSpPr/>
            <p:nvPr/>
          </p:nvSpPr>
          <p:spPr>
            <a:xfrm>
              <a:off x="2317879" y="133130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6" action="ppaction://hlinksldjump"/>
            </p:cNvPr>
            <p:cNvSpPr/>
            <p:nvPr/>
          </p:nvSpPr>
          <p:spPr>
            <a:xfrm>
              <a:off x="2803871" y="1309642"/>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rId7" action="ppaction://hlinksldjump"/>
            </p:cNvPr>
            <p:cNvSpPr/>
            <p:nvPr/>
          </p:nvSpPr>
          <p:spPr>
            <a:xfrm>
              <a:off x="3419271" y="1325654"/>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8" action="ppaction://hlinksldjump"/>
            </p:cNvPr>
            <p:cNvSpPr/>
            <p:nvPr/>
          </p:nvSpPr>
          <p:spPr>
            <a:xfrm>
              <a:off x="4070344" y="1329339"/>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9" action="ppaction://hlinksldjump"/>
            </p:cNvPr>
            <p:cNvSpPr/>
            <p:nvPr/>
          </p:nvSpPr>
          <p:spPr>
            <a:xfrm>
              <a:off x="4707066" y="133101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0" action="ppaction://hlinksldjump"/>
            </p:cNvPr>
            <p:cNvSpPr/>
            <p:nvPr/>
          </p:nvSpPr>
          <p:spPr>
            <a:xfrm>
              <a:off x="5486398" y="1329728"/>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1" action="ppaction://hlinksldjump"/>
            </p:cNvPr>
            <p:cNvSpPr/>
            <p:nvPr/>
          </p:nvSpPr>
          <p:spPr>
            <a:xfrm>
              <a:off x="6360481"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hlinkClick r:id="rId12" action="ppaction://hlinksldjump"/>
            </p:cNvPr>
            <p:cNvSpPr/>
            <p:nvPr/>
          </p:nvSpPr>
          <p:spPr>
            <a:xfrm>
              <a:off x="7054914" y="1337023"/>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hlinkClick r:id="rId13" action="ppaction://hlinksldjump"/>
            </p:cNvPr>
            <p:cNvSpPr/>
            <p:nvPr/>
          </p:nvSpPr>
          <p:spPr>
            <a:xfrm>
              <a:off x="7648276" y="1330700"/>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hlinkClick r:id="rId14" action="ppaction://hlinksldjump"/>
            </p:cNvPr>
            <p:cNvSpPr/>
            <p:nvPr/>
          </p:nvSpPr>
          <p:spPr>
            <a:xfrm>
              <a:off x="68335" y="1319307"/>
              <a:ext cx="468678" cy="161826"/>
            </a:xfrm>
            <a:prstGeom prst="rect">
              <a:avLst/>
            </a:prstGeom>
            <a:solidFill>
              <a:srgbClr val="30ACE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Document 20"/>
          <p:cNvSpPr/>
          <p:nvPr/>
        </p:nvSpPr>
        <p:spPr>
          <a:xfrm flipH="1" flipV="1">
            <a:off x="0" y="5431942"/>
            <a:ext cx="9144000" cy="1441048"/>
          </a:xfrm>
          <a:prstGeom prst="flowChartDocument">
            <a:avLst/>
          </a:prstGeom>
          <a:solidFill>
            <a:srgbClr val="00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66218" y="4273952"/>
            <a:ext cx="2286000" cy="2286000"/>
          </a:xfrm>
          <a:prstGeom prst="ellipse">
            <a:avLst/>
          </a:prstGeom>
          <a:solidFill>
            <a:schemeClr val="accent2">
              <a:lumMod val="75000"/>
            </a:schemeClr>
          </a:solidFill>
          <a:ln w="57150">
            <a:solidFill>
              <a:schemeClr val="bg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Tip:</a:t>
            </a:r>
            <a:endParaRPr lang="en-US" sz="5400" b="1" i="1" dirty="0"/>
          </a:p>
        </p:txBody>
      </p:sp>
      <p:sp>
        <p:nvSpPr>
          <p:cNvPr id="23" name="TextBox 22"/>
          <p:cNvSpPr txBox="1"/>
          <p:nvPr/>
        </p:nvSpPr>
        <p:spPr>
          <a:xfrm>
            <a:off x="2754407" y="5715000"/>
            <a:ext cx="6157732" cy="954107"/>
          </a:xfrm>
          <a:prstGeom prst="rect">
            <a:avLst/>
          </a:prstGeom>
          <a:noFill/>
        </p:spPr>
        <p:txBody>
          <a:bodyPr wrap="square" rtlCol="0">
            <a:spAutoFit/>
          </a:bodyPr>
          <a:lstStyle/>
          <a:p>
            <a:r>
              <a:rPr lang="en-US" sz="2800" i="1" dirty="0" smtClean="0">
                <a:solidFill>
                  <a:schemeClr val="bg1"/>
                </a:solidFill>
                <a:latin typeface="Calibri" charset="0"/>
                <a:ea typeface="Calibri" charset="0"/>
                <a:cs typeface="Calibri" charset="0"/>
              </a:rPr>
              <a:t>Click any option in the highlighted area to view another page.</a:t>
            </a:r>
            <a:endParaRPr lang="en-US" sz="2800" i="1" dirty="0">
              <a:solidFill>
                <a:schemeClr val="bg1"/>
              </a:solidFill>
              <a:latin typeface="Calibri" charset="0"/>
              <a:ea typeface="Calibri" charset="0"/>
              <a:cs typeface="Calibri" charset="0"/>
            </a:endParaRPr>
          </a:p>
        </p:txBody>
      </p:sp>
      <p:grpSp>
        <p:nvGrpSpPr>
          <p:cNvPr id="24" name="Group 23"/>
          <p:cNvGrpSpPr/>
          <p:nvPr/>
        </p:nvGrpSpPr>
        <p:grpSpPr>
          <a:xfrm>
            <a:off x="3356657" y="4017141"/>
            <a:ext cx="5324355" cy="1115236"/>
            <a:chOff x="3356657" y="4017141"/>
            <a:chExt cx="5324355" cy="1115236"/>
          </a:xfrm>
        </p:grpSpPr>
        <p:sp>
          <p:nvSpPr>
            <p:cNvPr id="25" name="Freeform 24"/>
            <p:cNvSpPr/>
            <p:nvPr/>
          </p:nvSpPr>
          <p:spPr>
            <a:xfrm>
              <a:off x="3356657" y="4179502"/>
              <a:ext cx="5324355" cy="952875"/>
            </a:xfrm>
            <a:custGeom>
              <a:avLst/>
              <a:gdLst>
                <a:gd name="connsiteX0" fmla="*/ 0 w 5324355"/>
                <a:gd name="connsiteY0" fmla="*/ 0 h 952875"/>
                <a:gd name="connsiteX1" fmla="*/ 5324355 w 5324355"/>
                <a:gd name="connsiteY1" fmla="*/ 0 h 952875"/>
                <a:gd name="connsiteX2" fmla="*/ 5324355 w 5324355"/>
                <a:gd name="connsiteY2" fmla="*/ 952875 h 952875"/>
                <a:gd name="connsiteX3" fmla="*/ 0 w 5324355"/>
                <a:gd name="connsiteY3" fmla="*/ 952875 h 952875"/>
                <a:gd name="connsiteX4" fmla="*/ 0 w 5324355"/>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355" h="952875">
                  <a:moveTo>
                    <a:pt x="0" y="0"/>
                  </a:moveTo>
                  <a:lnTo>
                    <a:pt x="5324355" y="0"/>
                  </a:lnTo>
                  <a:lnTo>
                    <a:pt x="5324355" y="952875"/>
                  </a:lnTo>
                  <a:lnTo>
                    <a:pt x="0" y="952875"/>
                  </a:lnTo>
                  <a:lnTo>
                    <a:pt x="0" y="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13229" tIns="229108" rIns="413229" bIns="78232" numCol="1" spcCol="1270" anchor="t" anchorCtr="0">
              <a:noAutofit/>
            </a:bodyPr>
            <a:lstStyle/>
            <a:p>
              <a:pPr marL="0" lvl="1" algn="l" defTabSz="488950">
                <a:lnSpc>
                  <a:spcPct val="90000"/>
                </a:lnSpc>
                <a:spcBef>
                  <a:spcPct val="0"/>
                </a:spcBef>
                <a:spcAft>
                  <a:spcPct val="15000"/>
                </a:spcAft>
              </a:pPr>
              <a:r>
                <a:rPr lang="en-US" sz="1100" kern="1200" dirty="0" smtClean="0"/>
                <a:t>This schedule has a lot of information compared to the Day schedule for employees. </a:t>
              </a:r>
            </a:p>
            <a:p>
              <a:pPr marL="0" lvl="1" algn="l" defTabSz="488950">
                <a:lnSpc>
                  <a:spcPct val="90000"/>
                </a:lnSpc>
                <a:spcBef>
                  <a:spcPct val="0"/>
                </a:spcBef>
                <a:spcAft>
                  <a:spcPct val="15000"/>
                </a:spcAft>
              </a:pPr>
              <a:r>
                <a:rPr lang="en-US" sz="1100" dirty="0" smtClean="0"/>
                <a:t>This schedule is a great tool to see who is working that shift a few days in advance to think about posting a trade to the trade-board</a:t>
              </a:r>
              <a:endParaRPr lang="en-US" sz="1100" kern="1200" dirty="0"/>
            </a:p>
          </p:txBody>
        </p:sp>
        <p:sp>
          <p:nvSpPr>
            <p:cNvPr id="26" name="Freeform 25"/>
            <p:cNvSpPr/>
            <p:nvPr/>
          </p:nvSpPr>
          <p:spPr>
            <a:xfrm>
              <a:off x="3622874" y="4017141"/>
              <a:ext cx="3727048" cy="324720"/>
            </a:xfrm>
            <a:custGeom>
              <a:avLst/>
              <a:gdLst>
                <a:gd name="connsiteX0" fmla="*/ 0 w 3727048"/>
                <a:gd name="connsiteY0" fmla="*/ 54121 h 324720"/>
                <a:gd name="connsiteX1" fmla="*/ 54121 w 3727048"/>
                <a:gd name="connsiteY1" fmla="*/ 0 h 324720"/>
                <a:gd name="connsiteX2" fmla="*/ 3672927 w 3727048"/>
                <a:gd name="connsiteY2" fmla="*/ 0 h 324720"/>
                <a:gd name="connsiteX3" fmla="*/ 3727048 w 3727048"/>
                <a:gd name="connsiteY3" fmla="*/ 54121 h 324720"/>
                <a:gd name="connsiteX4" fmla="*/ 3727048 w 3727048"/>
                <a:gd name="connsiteY4" fmla="*/ 270599 h 324720"/>
                <a:gd name="connsiteX5" fmla="*/ 3672927 w 3727048"/>
                <a:gd name="connsiteY5" fmla="*/ 324720 h 324720"/>
                <a:gd name="connsiteX6" fmla="*/ 54121 w 3727048"/>
                <a:gd name="connsiteY6" fmla="*/ 324720 h 324720"/>
                <a:gd name="connsiteX7" fmla="*/ 0 w 3727048"/>
                <a:gd name="connsiteY7" fmla="*/ 270599 h 324720"/>
                <a:gd name="connsiteX8" fmla="*/ 0 w 3727048"/>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048" h="324720">
                  <a:moveTo>
                    <a:pt x="0" y="54121"/>
                  </a:moveTo>
                  <a:cubicBezTo>
                    <a:pt x="0" y="24231"/>
                    <a:pt x="24231" y="0"/>
                    <a:pt x="54121" y="0"/>
                  </a:cubicBezTo>
                  <a:lnTo>
                    <a:pt x="3672927" y="0"/>
                  </a:lnTo>
                  <a:cubicBezTo>
                    <a:pt x="3702817" y="0"/>
                    <a:pt x="3727048" y="24231"/>
                    <a:pt x="3727048" y="54121"/>
                  </a:cubicBezTo>
                  <a:lnTo>
                    <a:pt x="3727048" y="270599"/>
                  </a:lnTo>
                  <a:cubicBezTo>
                    <a:pt x="3727048" y="300489"/>
                    <a:pt x="3702817" y="324720"/>
                    <a:pt x="3672927" y="324720"/>
                  </a:cubicBezTo>
                  <a:lnTo>
                    <a:pt x="54121" y="324720"/>
                  </a:lnTo>
                  <a:cubicBezTo>
                    <a:pt x="24231" y="324720"/>
                    <a:pt x="0" y="300489"/>
                    <a:pt x="0" y="270599"/>
                  </a:cubicBezTo>
                  <a:lnTo>
                    <a:pt x="0" y="5412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6726" tIns="15852" rIns="156726" bIns="15852" numCol="1" spcCol="1270" anchor="ctr" anchorCtr="0">
              <a:noAutofit/>
            </a:bodyPr>
            <a:lstStyle/>
            <a:p>
              <a:pPr lvl="0" algn="l" defTabSz="488950">
                <a:lnSpc>
                  <a:spcPct val="90000"/>
                </a:lnSpc>
                <a:spcBef>
                  <a:spcPct val="0"/>
                </a:spcBef>
                <a:spcAft>
                  <a:spcPct val="35000"/>
                </a:spcAft>
              </a:pPr>
              <a:r>
                <a:rPr lang="en-US" sz="1100" kern="1200" dirty="0" smtClean="0"/>
                <a:t>Everyone’s Schedule - Week</a:t>
              </a:r>
              <a:endParaRPr lang="en-US" sz="1100" kern="1200" dirty="0"/>
            </a:p>
          </p:txBody>
        </p:sp>
      </p:grpSp>
    </p:spTree>
    <p:extLst>
      <p:ext uri="{BB962C8B-B14F-4D97-AF65-F5344CB8AC3E}">
        <p14:creationId xmlns:p14="http://schemas.microsoft.com/office/powerpoint/2010/main" val="13265887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95</TotalTime>
  <Words>835</Words>
  <Application>Microsoft Macintosh PowerPoint</Application>
  <PresentationFormat>On-screen Show (4:3)</PresentationFormat>
  <Paragraphs>81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Corbel</vt:lpstr>
      <vt:lpstr>Mangal</vt:lpstr>
      <vt:lpstr>Arial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Goulet</dc:creator>
  <cp:lastModifiedBy>Justin Goulet</cp:lastModifiedBy>
  <cp:revision>20</cp:revision>
  <dcterms:created xsi:type="dcterms:W3CDTF">2016-11-23T23:19:32Z</dcterms:created>
  <dcterms:modified xsi:type="dcterms:W3CDTF">2016-11-30T22:32:30Z</dcterms:modified>
</cp:coreProperties>
</file>